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527" r:id="rId4"/>
    <p:sldId id="531" r:id="rId5"/>
    <p:sldId id="533" r:id="rId6"/>
    <p:sldId id="524" r:id="rId7"/>
    <p:sldId id="534" r:id="rId8"/>
    <p:sldId id="530" r:id="rId9"/>
    <p:sldId id="525" r:id="rId10"/>
    <p:sldId id="528" r:id="rId11"/>
    <p:sldId id="535" r:id="rId12"/>
    <p:sldId id="536" r:id="rId13"/>
    <p:sldId id="526" r:id="rId14"/>
    <p:sldId id="529" r:id="rId15"/>
    <p:sldId id="519" r:id="rId16"/>
    <p:sldId id="532" r:id="rId17"/>
    <p:sldId id="53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8830" autoAdjust="0"/>
  </p:normalViewPr>
  <p:slideViewPr>
    <p:cSldViewPr snapToGrid="0" showGuides="1">
      <p:cViewPr varScale="1">
        <p:scale>
          <a:sx n="148" d="100"/>
          <a:sy n="148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5F1B-A8D1-A2A8-AFD9-BD9F1235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D09F8-48B3-CB15-696C-6834E503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51010-9A7A-6DE2-1A10-A9EFEAB2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AFDB-1C59-80E1-E1D2-F71ED89AA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Clonotypes here for both heatmaps ordered by counts normalized by clonotype depth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Naive TRB hydrophobicity 70, 90%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hycrophobicity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CDR3 length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 TRA hydrophobicity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6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84327-043E-B51D-C4BC-34FB0241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DA5BB-D597-F191-6FB8-2867087BC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62ADD-668D-59B0-067B-06C0AEB68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7BE0F-217A-D891-8DD4-28D970A11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1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impression is that their cell typing was ~manual based on marker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Annotate each query cell based on a set of reference-defined cell states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Project each query cell onto a previously computed UMAP visualization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find anchors between reference and query</a:t>
            </a: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transfer cell type labels and protein data from the reference to the query. Additionally, we project the query data onto the UMAP structure of the reference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don’t want to group by patient instead for step 5 because then double counting CDR3s?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Rationale for looking at convergence is that sustained antigen exposure may promote selection of various unique CDR3 NTs encoding same CDR3 AA within a patient, does this hold for interpatient convergence?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1 18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40C027-6AFD-CEF3-FF75-DE60D161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3" y="2400547"/>
            <a:ext cx="5704936" cy="351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0B0E-E84E-5A3C-0B0A-7F8D7FCF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" y="2402840"/>
            <a:ext cx="5632618" cy="3515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Intra- &amp; inter-patient convergence by </a:t>
            </a:r>
            <a:r>
              <a:rPr lang="en-US" dirty="0" err="1"/>
              <a:t>irAE</a:t>
            </a:r>
            <a:r>
              <a:rPr lang="en-US" dirty="0"/>
              <a:t> group has opposite trends in CD4 Ts from 2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35F2-F2D2-828C-C37A-E24E13038A5E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DAEF8-ACAC-CDCE-83DB-BF54627A8045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A814-86E5-2600-FC54-EDCC3F58599C}"/>
              </a:ext>
            </a:extLst>
          </p:cNvPr>
          <p:cNvSpPr txBox="1"/>
          <p:nvPr/>
        </p:nvSpPr>
        <p:spPr>
          <a:xfrm>
            <a:off x="1651531" y="3038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AD931-9531-4D75-8A78-4DC3062E29B8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2DD3D-2687-A5B2-2546-7D2D1BAE2514}"/>
              </a:ext>
            </a:extLst>
          </p:cNvPr>
          <p:cNvSpPr txBox="1"/>
          <p:nvPr/>
        </p:nvSpPr>
        <p:spPr>
          <a:xfrm>
            <a:off x="7653987" y="3038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12489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Intrapatient</a:t>
            </a:r>
            <a:r>
              <a:rPr lang="en-US" dirty="0"/>
              <a:t> convergence higher in colitis </a:t>
            </a:r>
            <a:r>
              <a:rPr lang="en-US" dirty="0" err="1"/>
              <a:t>irAE</a:t>
            </a:r>
            <a:r>
              <a:rPr lang="en-US" dirty="0"/>
              <a:t> group in CD8 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3492F-F990-59B3-26F1-05EBD9DC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612"/>
            <a:ext cx="5960958" cy="3688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3DF1D-5BB6-BE11-EA98-8050282BB42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D83BC-66D7-4008-BEDF-5A5206DD89A6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06B45-6CC4-2F07-6594-F077DD97F583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5793D-50CF-CDD3-4C8E-C6D82912110C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EFADE8-8405-AC30-6897-245753AC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19" y="2320650"/>
            <a:ext cx="5843720" cy="3637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674E1-FAAC-2844-4172-244E3F1EC018}"/>
              </a:ext>
            </a:extLst>
          </p:cNvPr>
          <p:cNvSpPr txBox="1"/>
          <p:nvPr/>
        </p:nvSpPr>
        <p:spPr>
          <a:xfrm>
            <a:off x="9150749" y="2926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3873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05736-5518-8CA5-6150-CB9A3224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D1A7-8CFB-8819-9459-3F221584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Contribution of sequencing errors to </a:t>
            </a:r>
            <a:r>
              <a:rPr lang="en-US" dirty="0" err="1"/>
              <a:t>intrapatient</a:t>
            </a:r>
            <a:r>
              <a:rPr lang="en-US" dirty="0"/>
              <a:t> “convergence”, where/how to impose cutoff?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17B0D-69BA-34A3-78E6-B4E21FEC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63" y="2317790"/>
            <a:ext cx="5136297" cy="3188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269B7-9923-9EA0-F436-D2195759E04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84642-C542-DDA0-89AA-E436A40E3356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EBA5D-6083-4C4A-DD06-E14BA4EBF76E}"/>
              </a:ext>
            </a:extLst>
          </p:cNvPr>
          <p:cNvSpPr txBox="1"/>
          <p:nvPr/>
        </p:nvSpPr>
        <p:spPr>
          <a:xfrm>
            <a:off x="7975843" y="5941109"/>
            <a:ext cx="26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(7, 13/sum(count)) is one</a:t>
            </a:r>
          </a:p>
          <a:p>
            <a:r>
              <a:rPr lang="en-US" dirty="0"/>
              <a:t>example data point above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82716-5DC9-8BB0-2538-369A808D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3" y="2375110"/>
            <a:ext cx="5136296" cy="318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D3D4-060D-1DFB-02F3-29857757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9" y="5476067"/>
            <a:ext cx="7815532" cy="139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A5A11-BA90-DFCD-B739-E8CF52F2DA37}"/>
              </a:ext>
            </a:extLst>
          </p:cNvPr>
          <p:cNvSpPr txBox="1"/>
          <p:nvPr/>
        </p:nvSpPr>
        <p:spPr>
          <a:xfrm>
            <a:off x="5287992" y="36576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1/x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1F2EA-BE1C-7E01-AA42-42AD6E9A353C}"/>
              </a:ext>
            </a:extLst>
          </p:cNvPr>
          <p:cNvCxnSpPr>
            <a:cxnSpLocks/>
          </p:cNvCxnSpPr>
          <p:nvPr/>
        </p:nvCxnSpPr>
        <p:spPr>
          <a:xfrm flipV="1">
            <a:off x="10273313" y="3657600"/>
            <a:ext cx="242287" cy="2283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2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Given ability of rare clonotypes to drive disease, also investigated non-cumulative clonotype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2130764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2BFEF-1D4C-376D-81A2-CB5173EB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7028"/>
            <a:ext cx="5842000" cy="3599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D92938-1A29-78AE-C397-7E042353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4" y="2487028"/>
            <a:ext cx="5908067" cy="3599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0C4CE-FDD1-7463-29A8-65E4EEB1F3A1}"/>
              </a:ext>
            </a:extLst>
          </p:cNvPr>
          <p:cNvSpPr txBox="1"/>
          <p:nvPr/>
        </p:nvSpPr>
        <p:spPr>
          <a:xfrm>
            <a:off x="8008812" y="214163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760CA-5905-4A68-CF53-F8EBDDAFBE9D}"/>
              </a:ext>
            </a:extLst>
          </p:cNvPr>
          <p:cNvSpPr txBox="1"/>
          <p:nvPr/>
        </p:nvSpPr>
        <p:spPr>
          <a:xfrm>
            <a:off x="711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B00FC-695D-3221-7B14-555153168B0C}"/>
              </a:ext>
            </a:extLst>
          </p:cNvPr>
          <p:cNvSpPr txBox="1"/>
          <p:nvPr/>
        </p:nvSpPr>
        <p:spPr>
          <a:xfrm>
            <a:off x="59004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E4D3C-4090-8D69-3A83-214DA12C797C}"/>
              </a:ext>
            </a:extLst>
          </p:cNvPr>
          <p:cNvSpPr txBox="1"/>
          <p:nvPr/>
        </p:nvSpPr>
        <p:spPr>
          <a:xfrm>
            <a:off x="3709383" y="6431875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789C-5491-5D20-09B0-40D3246AA775}"/>
              </a:ext>
            </a:extLst>
          </p:cNvPr>
          <p:cNvSpPr txBox="1"/>
          <p:nvPr/>
        </p:nvSpPr>
        <p:spPr>
          <a:xfrm>
            <a:off x="9456494" y="2500096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adj</a:t>
            </a:r>
          </a:p>
        </p:txBody>
      </p:sp>
    </p:spTree>
    <p:extLst>
      <p:ext uri="{BB962C8B-B14F-4D97-AF65-F5344CB8AC3E}">
        <p14:creationId xmlns:p14="http://schemas.microsoft.com/office/powerpoint/2010/main" val="10050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8785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Cell type abundance differences in colitis dataset do not seem to be driven by single/few patients, ~mostly recapitulate published results </a:t>
            </a:r>
          </a:p>
          <a:p>
            <a:r>
              <a:rPr lang="en-US" dirty="0"/>
              <a:t>In colitis dataset, junctions of…</a:t>
            </a:r>
          </a:p>
          <a:p>
            <a:pPr lvl="1"/>
            <a:r>
              <a:rPr lang="en-US" dirty="0"/>
              <a:t>CD4 proliferating cells mostly shared with CD4 TCM, CD8 TEM, CD8 Naïve cells</a:t>
            </a:r>
          </a:p>
          <a:p>
            <a:pPr lvl="1"/>
            <a:r>
              <a:rPr lang="en-US" dirty="0"/>
              <a:t>CD8 naive cells mostly shared with CD8 TEMs, themselves, CD8 proliferating cells</a:t>
            </a:r>
          </a:p>
          <a:p>
            <a:r>
              <a:rPr lang="en-US" dirty="0"/>
              <a:t>2 datasets have opposite conclusions for CD4 T convergence differences by </a:t>
            </a:r>
            <a:r>
              <a:rPr lang="en-US" dirty="0" err="1"/>
              <a:t>irAE</a:t>
            </a:r>
            <a:r>
              <a:rPr lang="en-US" dirty="0"/>
              <a:t> group, </a:t>
            </a:r>
            <a:r>
              <a:rPr lang="en-US" dirty="0" err="1"/>
              <a:t>intrapatient</a:t>
            </a:r>
            <a:r>
              <a:rPr lang="en-US" dirty="0"/>
              <a:t> convergence higher in </a:t>
            </a:r>
            <a:r>
              <a:rPr lang="en-US" dirty="0" err="1"/>
              <a:t>irAE</a:t>
            </a:r>
            <a:r>
              <a:rPr lang="en-US" dirty="0"/>
              <a:t> colitis group in CD8 Ts</a:t>
            </a:r>
          </a:p>
          <a:p>
            <a:r>
              <a:rPr lang="en-US" dirty="0"/>
              <a:t>No difference in convergence/publicity between </a:t>
            </a:r>
            <a:r>
              <a:rPr lang="en-US" dirty="0" err="1"/>
              <a:t>irAE</a:t>
            </a:r>
            <a:r>
              <a:rPr lang="en-US" dirty="0"/>
              <a:t> groups for cell types more abundant in colitis </a:t>
            </a:r>
            <a:r>
              <a:rPr lang="en-US" dirty="0" err="1"/>
              <a:t>irAE</a:t>
            </a:r>
            <a:r>
              <a:rPr lang="en-US" dirty="0"/>
              <a:t> tissue (data not shown)</a:t>
            </a:r>
          </a:p>
          <a:p>
            <a:r>
              <a:rPr lang="en-US" dirty="0"/>
              <a:t>In myocarditis dataset, uncover some feature differences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rare CD4 Naïve cells’ TRB hydrophobicity</a:t>
            </a:r>
          </a:p>
          <a:p>
            <a:pPr lvl="1"/>
            <a:r>
              <a:rPr lang="en-US" dirty="0"/>
              <a:t>rare CD4 TCMs’ TRB hydrophobicity</a:t>
            </a:r>
          </a:p>
          <a:p>
            <a:pPr lvl="1"/>
            <a:r>
              <a:rPr lang="en-US" dirty="0"/>
              <a:t>rare CD4 TCMs’ TRB CDR3 length</a:t>
            </a:r>
          </a:p>
          <a:p>
            <a:pPr lvl="1"/>
            <a:r>
              <a:rPr lang="en-US" dirty="0"/>
              <a:t>rather highly expanded CD4 TEMs’ TRA hydrophobicity</a:t>
            </a:r>
          </a:p>
          <a:p>
            <a:pPr lvl="1"/>
            <a:r>
              <a:rPr lang="en-US" dirty="0"/>
              <a:t>caveat: only in myocarditis dataset and not recapitulated in </a:t>
            </a:r>
            <a:r>
              <a:rPr lang="en-US" dirty="0" err="1"/>
              <a:t>downsampled</a:t>
            </a:r>
            <a:r>
              <a:rPr lang="en-US" dirty="0"/>
              <a:t> method, so perhaps driven by few patients and not robust findings</a:t>
            </a:r>
          </a:p>
        </p:txBody>
      </p:sp>
    </p:spTree>
    <p:extLst>
      <p:ext uri="{BB962C8B-B14F-4D97-AF65-F5344CB8AC3E}">
        <p14:creationId xmlns:p14="http://schemas.microsoft.com/office/powerpoint/2010/main" val="358604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215880" cy="462340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new UMAP after merging reference and query to help identify cells (</a:t>
            </a:r>
            <a:r>
              <a:rPr lang="en-US" dirty="0" err="1"/>
              <a:t>Trms</a:t>
            </a:r>
            <a:r>
              <a:rPr lang="en-US" dirty="0"/>
              <a:t>?) absent in reference (PBMCs) but present in query (colon tissue),</a:t>
            </a:r>
          </a:p>
          <a:p>
            <a:pPr lvl="1"/>
            <a:r>
              <a:rPr lang="en-US" dirty="0"/>
              <a:t>still need to then be able to cell type these cells somehow…</a:t>
            </a:r>
          </a:p>
          <a:p>
            <a:pPr lvl="1"/>
            <a:r>
              <a:rPr lang="en-US" dirty="0"/>
              <a:t>if this doesn’t help, reconsider how I’m assigning cell types?</a:t>
            </a:r>
          </a:p>
          <a:p>
            <a:pPr lvl="1"/>
            <a:r>
              <a:rPr lang="en-US" dirty="0"/>
              <a:t>could also just look for clusters with high </a:t>
            </a:r>
            <a:r>
              <a:rPr lang="en-US" dirty="0" err="1"/>
              <a:t>Trm</a:t>
            </a:r>
            <a:r>
              <a:rPr lang="en-US" dirty="0"/>
              <a:t> marker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How to distinguish sequencing errors contributing to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Look at just interpatient convergence? Not sure if rationale/interest holds for interpatient convergence</a:t>
            </a:r>
          </a:p>
          <a:p>
            <a:pPr lvl="2"/>
            <a:r>
              <a:rPr lang="en-US" dirty="0"/>
              <a:t>Not sure how to do… subtract intra from </a:t>
            </a:r>
            <a:r>
              <a:rPr lang="en-US" dirty="0" err="1"/>
              <a:t>intra+inter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PMC9683788 just looks at </a:t>
            </a:r>
            <a:r>
              <a:rPr lang="en-US" dirty="0" err="1"/>
              <a:t>intrapatient</a:t>
            </a:r>
            <a:r>
              <a:rPr lang="en-US" dirty="0"/>
              <a:t>: “</a:t>
            </a:r>
            <a:r>
              <a:rPr lang="en-US" b="0" i="0" u="none" strike="noStrike" dirty="0">
                <a:effectLst/>
              </a:rPr>
              <a:t>We defined the degeneracy of a TCR protein as the number of distinct clonotypes (defined by DNA sequences) encoding that TCR </a:t>
            </a:r>
            <a:r>
              <a:rPr lang="en-US" b="1" i="0" u="none" strike="noStrike" dirty="0">
                <a:effectLst/>
              </a:rPr>
              <a:t>within one sample</a:t>
            </a:r>
            <a:r>
              <a:rPr lang="en-US" b="0" i="0" u="none" strike="noStrike" dirty="0">
                <a:effectLst/>
              </a:rPr>
              <a:t>. In other words, a degeneracy equal to 1 means non-convergent TCRs, while greater than 1 indicates convergent TCRs”</a:t>
            </a:r>
          </a:p>
          <a:p>
            <a:pPr lvl="2"/>
            <a:r>
              <a:rPr lang="en-US" dirty="0"/>
              <a:t>Not sure about PMC6962348: “</a:t>
            </a:r>
            <a:r>
              <a:rPr lang="en-US" b="0" i="0" u="none" strike="noStrike" dirty="0">
                <a:effectLst/>
              </a:rPr>
              <a:t>TCR convergence was calculated as the aggregate frequency of clones (here defined as unique TCRB nucleotide sequences) sharing a variable gene (excluding allele information) and CDR3 AA sequence with at least one other identified clone.”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Draft SI slides for next weekly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Recapitulate Erin’s figures (</a:t>
            </a:r>
            <a:r>
              <a:rPr lang="en-US" dirty="0" err="1"/>
              <a:t>ATACseq</a:t>
            </a:r>
            <a:r>
              <a:rPr lang="en-US" dirty="0"/>
              <a:t> analysis) from </a:t>
            </a:r>
            <a:r>
              <a:rPr lang="en-US" dirty="0" err="1"/>
              <a:t>fastq</a:t>
            </a:r>
            <a:r>
              <a:rPr lang="en-US" dirty="0"/>
              <a:t> files on GEO, which figures?</a:t>
            </a:r>
          </a:p>
        </p:txBody>
      </p:sp>
    </p:spTree>
    <p:extLst>
      <p:ext uri="{BB962C8B-B14F-4D97-AF65-F5344CB8AC3E}">
        <p14:creationId xmlns:p14="http://schemas.microsoft.com/office/powerpoint/2010/main" val="175923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metrics to distinguish seq errors from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A265B-A233-0458-C5AB-0D44AF19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26303"/>
            <a:ext cx="4207780" cy="2546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B54A6-262D-BFF2-D60F-07CF8D8B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244" y="1686454"/>
            <a:ext cx="4207781" cy="258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05657-9C3D-6FD9-3B22-FBE8D660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46" y="4242690"/>
            <a:ext cx="4207780" cy="2541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9EB51-0611-C468-429C-F593AC327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42524"/>
            <a:ext cx="4133981" cy="25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7D17-F55E-3578-2B20-A9D1663C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D11-31BE-EF95-C096-E83987D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Myocarditis paper cell abundance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8F757-5659-3B29-9812-85F7FEA20CA8}"/>
              </a:ext>
            </a:extLst>
          </p:cNvPr>
          <p:cNvSpPr txBox="1"/>
          <p:nvPr/>
        </p:nvSpPr>
        <p:spPr>
          <a:xfrm>
            <a:off x="731520" y="4174714"/>
            <a:ext cx="649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Temra</a:t>
            </a:r>
            <a:r>
              <a:rPr lang="en-US" dirty="0"/>
              <a:t> CD8</a:t>
            </a:r>
            <a:r>
              <a:rPr lang="en-US" baseline="30000" dirty="0"/>
              <a:t>+</a:t>
            </a:r>
            <a:r>
              <a:rPr lang="en-US" dirty="0"/>
              <a:t> cells higher in myocarditis </a:t>
            </a:r>
            <a:r>
              <a:rPr lang="en-US" dirty="0" err="1"/>
              <a:t>irAE</a:t>
            </a:r>
            <a:r>
              <a:rPr lang="en-US" dirty="0"/>
              <a:t> group vs. non-myocarditis </a:t>
            </a:r>
            <a:r>
              <a:rPr lang="en-US" dirty="0" err="1"/>
              <a:t>irAE</a:t>
            </a:r>
            <a:r>
              <a:rPr lang="en-US" dirty="0"/>
              <a:t> and control (</a:t>
            </a:r>
            <a:r>
              <a:rPr lang="en-US" dirty="0" err="1"/>
              <a:t>CyTOF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incorporate </a:t>
            </a:r>
            <a:r>
              <a:rPr lang="en-US" dirty="0" err="1"/>
              <a:t>CyTOF</a:t>
            </a:r>
            <a:r>
              <a:rPr lang="en-US" dirty="0"/>
              <a:t> data to pull out </a:t>
            </a:r>
            <a:r>
              <a:rPr lang="en-US" dirty="0" err="1"/>
              <a:t>Temra</a:t>
            </a:r>
            <a:r>
              <a:rPr lang="en-US" dirty="0"/>
              <a:t> cells?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BE823A-D094-B74F-4359-68AAA45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254" y="1535337"/>
            <a:ext cx="3197609" cy="51895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DDF28B-8255-7C10-FBE3-1B5B3BD0B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16" y="1827098"/>
            <a:ext cx="5269808" cy="16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3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Cell abundance analysis</a:t>
            </a:r>
          </a:p>
          <a:p>
            <a:pPr lvl="1"/>
            <a:r>
              <a:rPr lang="en-US" dirty="0"/>
              <a:t>Patient bias plots for colitis dataset cell type abundance differences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Colitis paper cell abundance published results</a:t>
            </a:r>
          </a:p>
          <a:p>
            <a:pPr lvl="1"/>
            <a:r>
              <a:rPr lang="en-US" dirty="0"/>
              <a:t>Airline plots for cell types more abundant in colitis </a:t>
            </a:r>
            <a:r>
              <a:rPr lang="en-US" dirty="0" err="1"/>
              <a:t>irAE</a:t>
            </a:r>
            <a:r>
              <a:rPr lang="en-US" dirty="0"/>
              <a:t> tissue</a:t>
            </a:r>
          </a:p>
          <a:p>
            <a:r>
              <a:rPr lang="en-US" dirty="0"/>
              <a:t>Convergence density plots</a:t>
            </a:r>
          </a:p>
          <a:p>
            <a:r>
              <a:rPr lang="en-US" dirty="0"/>
              <a:t>Non-cumulative feature heatmaps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Review of cell type abundance differences in colitis dataset before showing patient bias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C99B1-58F4-29CD-F7E8-6252674E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" y="2612746"/>
            <a:ext cx="6145884" cy="365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196DF-B7BA-7769-5CEF-E6CC6C83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8" y="2612745"/>
            <a:ext cx="5816971" cy="365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9F913-95A5-09FB-0212-C164DAE9747F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4CEC-3F57-B663-1C38-8C98BA5A305C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ED4E-20BE-9C7F-1D6C-1627A78B10B5}"/>
              </a:ext>
            </a:extLst>
          </p:cNvPr>
          <p:cNvSpPr txBox="1"/>
          <p:nvPr/>
        </p:nvSpPr>
        <p:spPr>
          <a:xfrm>
            <a:off x="3579987" y="6483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EB70D-DAB0-9F17-2E35-1A709035245F}"/>
              </a:ext>
            </a:extLst>
          </p:cNvPr>
          <p:cNvSpPr txBox="1"/>
          <p:nvPr/>
        </p:nvSpPr>
        <p:spPr>
          <a:xfrm>
            <a:off x="1158240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EEA5-8DD3-324B-06B7-A957BC4778A8}"/>
              </a:ext>
            </a:extLst>
          </p:cNvPr>
          <p:cNvSpPr txBox="1"/>
          <p:nvPr/>
        </p:nvSpPr>
        <p:spPr>
          <a:xfrm>
            <a:off x="1970848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5F88F-1AA5-E1B9-8264-C1498D086CF7}"/>
              </a:ext>
            </a:extLst>
          </p:cNvPr>
          <p:cNvSpPr txBox="1"/>
          <p:nvPr/>
        </p:nvSpPr>
        <p:spPr>
          <a:xfrm>
            <a:off x="3482521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AE900-F996-D7D2-B4B2-4B302AA23E2F}"/>
              </a:ext>
            </a:extLst>
          </p:cNvPr>
          <p:cNvSpPr txBox="1"/>
          <p:nvPr/>
        </p:nvSpPr>
        <p:spPr>
          <a:xfrm>
            <a:off x="2729034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BBD0A-C097-DC0E-6C83-8E11FF107309}"/>
              </a:ext>
            </a:extLst>
          </p:cNvPr>
          <p:cNvSpPr txBox="1"/>
          <p:nvPr/>
        </p:nvSpPr>
        <p:spPr>
          <a:xfrm>
            <a:off x="4200267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A5B34-F71A-52DA-89A1-7B8614430D9B}"/>
              </a:ext>
            </a:extLst>
          </p:cNvPr>
          <p:cNvSpPr txBox="1"/>
          <p:nvPr/>
        </p:nvSpPr>
        <p:spPr>
          <a:xfrm>
            <a:off x="7397373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B7EA8-4540-5212-507E-16A8EE258450}"/>
              </a:ext>
            </a:extLst>
          </p:cNvPr>
          <p:cNvSpPr txBox="1"/>
          <p:nvPr/>
        </p:nvSpPr>
        <p:spPr>
          <a:xfrm>
            <a:off x="8209981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D9E2F-FF6E-9C5A-6642-772605C8F15D}"/>
              </a:ext>
            </a:extLst>
          </p:cNvPr>
          <p:cNvSpPr txBox="1"/>
          <p:nvPr/>
        </p:nvSpPr>
        <p:spPr>
          <a:xfrm>
            <a:off x="9721654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C5D0-156F-A8A5-94EC-0C3BCEC7B25E}"/>
              </a:ext>
            </a:extLst>
          </p:cNvPr>
          <p:cNvSpPr txBox="1"/>
          <p:nvPr/>
        </p:nvSpPr>
        <p:spPr>
          <a:xfrm>
            <a:off x="8968167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0DC19-805F-DFFF-E0FE-6220B7A56DD7}"/>
              </a:ext>
            </a:extLst>
          </p:cNvPr>
          <p:cNvSpPr txBox="1"/>
          <p:nvPr/>
        </p:nvSpPr>
        <p:spPr>
          <a:xfrm>
            <a:off x="10439400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21705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type abundance differences in colitis dataset do not seem to be driven by single/few patients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CEC1BE-5128-4236-045D-CC214AF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6" y="2674692"/>
            <a:ext cx="5988068" cy="36982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6DB8F-ACC2-B993-4F90-9AD08899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9" y="2674692"/>
            <a:ext cx="5920647" cy="3698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06D21-2B0E-0729-995A-7ED89D56B994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C20CA-413A-6D01-81DC-14A357DA661A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My mining and colitis paper cell type abundance published results ~mostly recapitulate, different cell type labels/groupings obscure comparisons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7B5C11-A429-D4B2-290E-000800AE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17" y="2147489"/>
            <a:ext cx="5546676" cy="332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922A8-F734-F220-5370-48826892BB3F}"/>
              </a:ext>
            </a:extLst>
          </p:cNvPr>
          <p:cNvSpPr txBox="1"/>
          <p:nvPr/>
        </p:nvSpPr>
        <p:spPr>
          <a:xfrm>
            <a:off x="5750944" y="5387112"/>
            <a:ext cx="5998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They group CD8 TCM/Naïve that I see having opposite abundance trends…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fewer MAITs in </a:t>
            </a:r>
            <a:r>
              <a:rPr lang="en-US" sz="1600" dirty="0" err="1"/>
              <a:t>irAE</a:t>
            </a:r>
            <a:r>
              <a:rPr lang="en-US" sz="1600" dirty="0"/>
              <a:t> group trend does recapitulate (although not significant for them), and higher cycling/proliferating trend in </a:t>
            </a:r>
            <a:r>
              <a:rPr lang="en-US" sz="1600" dirty="0" err="1"/>
              <a:t>irAE</a:t>
            </a:r>
            <a:r>
              <a:rPr lang="en-US" sz="1600" dirty="0"/>
              <a:t> group (although not significant for me)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B7407E-922C-5736-635F-1EB9DEA2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57413"/>
            <a:ext cx="5055079" cy="315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8ACE2-D986-6E33-F6EE-671C848BAEEE}"/>
              </a:ext>
            </a:extLst>
          </p:cNvPr>
          <p:cNvSpPr txBox="1"/>
          <p:nvPr/>
        </p:nvSpPr>
        <p:spPr>
          <a:xfrm>
            <a:off x="8263540" y="187298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5F35-2135-75CB-B2FB-216B1DCBBD06}"/>
              </a:ext>
            </a:extLst>
          </p:cNvPr>
          <p:cNvSpPr txBox="1"/>
          <p:nvPr/>
        </p:nvSpPr>
        <p:spPr>
          <a:xfrm>
            <a:off x="2198762" y="1848235"/>
            <a:ext cx="6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427FC-ADB1-8777-65BA-C7221E0945C0}"/>
              </a:ext>
            </a:extLst>
          </p:cNvPr>
          <p:cNvSpPr txBox="1"/>
          <p:nvPr/>
        </p:nvSpPr>
        <p:spPr>
          <a:xfrm>
            <a:off x="1691" y="5507928"/>
            <a:ext cx="565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TCM ~= TEM? If so, then that’s same result from my mining and their published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Higher cycling/proliferating in </a:t>
            </a:r>
            <a:r>
              <a:rPr lang="en-US" sz="1600" dirty="0" err="1"/>
              <a:t>irAE</a:t>
            </a:r>
            <a:r>
              <a:rPr lang="en-US" sz="1600" dirty="0"/>
              <a:t> group does recapitulate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A379D5-B104-472C-4C2A-D65DB92B696C}"/>
              </a:ext>
            </a:extLst>
          </p:cNvPr>
          <p:cNvSpPr/>
          <p:nvPr/>
        </p:nvSpPr>
        <p:spPr>
          <a:xfrm>
            <a:off x="7481045" y="2110057"/>
            <a:ext cx="782495" cy="26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 of PBMCs for Seurat reference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5EE4C-725A-7757-25B4-BCC7393F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2173857"/>
            <a:ext cx="12200343" cy="2510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98D52-5808-B3F6-0D0F-D6FF53AA422C}"/>
              </a:ext>
            </a:extLst>
          </p:cNvPr>
          <p:cNvSpPr/>
          <p:nvPr/>
        </p:nvSpPr>
        <p:spPr>
          <a:xfrm>
            <a:off x="4235569" y="3873260"/>
            <a:ext cx="7884543" cy="405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junctions of CD4 proliferating cells mostly shared with CD4 TCM, CD8 TEM, CD8 Naïve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FEE39-311E-91E7-F84A-794454B01274}"/>
              </a:ext>
            </a:extLst>
          </p:cNvPr>
          <p:cNvSpPr txBox="1"/>
          <p:nvPr/>
        </p:nvSpPr>
        <p:spPr>
          <a:xfrm>
            <a:off x="1732802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28A4A-E06C-9F92-A27C-74DD381F2C27}"/>
              </a:ext>
            </a:extLst>
          </p:cNvPr>
          <p:cNvSpPr txBox="1"/>
          <p:nvPr/>
        </p:nvSpPr>
        <p:spPr>
          <a:xfrm>
            <a:off x="9523140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12FDE-E8CF-45B9-0E3D-5454A3063D90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74E9A-CC0E-1F82-EA4A-89A7A1D0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2649C-F0B1-4B3B-1A05-8C8D5794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88911"/>
            <a:ext cx="4596777" cy="2838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82582-4DA6-9DE5-F668-65D7D3BDCDBB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66C178-D7A3-4D3F-8AB7-E7AF836BB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669" y="1967027"/>
            <a:ext cx="3431043" cy="2860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F40E1-0563-F7D4-B07E-9F71EC807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1" y="4938713"/>
            <a:ext cx="4384244" cy="1676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6DAD34-52D6-E5B9-4020-22E0E95C4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92" y="4938713"/>
            <a:ext cx="4629507" cy="17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junctions of CD8 naive cells mostly shared with CD8 TEMs, themselves, CD8 proliferating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B2C6-0909-95E1-8AAF-2FC4431B4CDC}"/>
              </a:ext>
            </a:extLst>
          </p:cNvPr>
          <p:cNvSpPr txBox="1"/>
          <p:nvPr/>
        </p:nvSpPr>
        <p:spPr>
          <a:xfrm>
            <a:off x="1633684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AE360-9A20-9F23-2E54-7B8657494657}"/>
              </a:ext>
            </a:extLst>
          </p:cNvPr>
          <p:cNvSpPr txBox="1"/>
          <p:nvPr/>
        </p:nvSpPr>
        <p:spPr>
          <a:xfrm>
            <a:off x="9587923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5217-1B7A-C0D1-5B75-A46A68F1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B16E8-1C2D-B823-C815-A9BD55D14214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30E7E-EAFF-6DC1-AC32-2386563A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" y="2022875"/>
            <a:ext cx="4399471" cy="276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F7BE8C-2900-1B59-B85E-CC663C6E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5" y="1996482"/>
            <a:ext cx="3432701" cy="28650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67DB6A-6D2E-3538-362A-BEE66180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09944"/>
            <a:ext cx="4399472" cy="1677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BAD09E-BFD4-640E-6813-B6FFD4AFC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1" y="4938713"/>
            <a:ext cx="4549829" cy="1733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11D9EB-458D-0C24-EC5C-9F4190D7D172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</p:spTree>
    <p:extLst>
      <p:ext uri="{BB962C8B-B14F-4D97-AF65-F5344CB8AC3E}">
        <p14:creationId xmlns:p14="http://schemas.microsoft.com/office/powerpoint/2010/main" val="367411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Convergence 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7852-45F5-FF44-A1F6-968E9109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90"/>
            <a:ext cx="4294517" cy="459365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Colitis dataset: filter out no ICI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Count </a:t>
            </a:r>
            <a:r>
              <a:rPr lang="en-US" dirty="0" err="1">
                <a:effectLst/>
              </a:rPr>
              <a:t>n_distinct</a:t>
            </a:r>
            <a:r>
              <a:rPr lang="en-US" dirty="0">
                <a:effectLst/>
              </a:rPr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Ungroup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and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irAE</a:t>
            </a:r>
            <a:r>
              <a:rPr lang="en-US" b="1" dirty="0">
                <a:effectLst/>
              </a:rPr>
              <a:t> group</a:t>
            </a:r>
            <a:r>
              <a:rPr lang="en-US" dirty="0">
                <a:effectLst/>
              </a:rPr>
              <a:t> (to deal with cases where CDR3 in both groups)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Perform </a:t>
            </a:r>
            <a:r>
              <a:rPr lang="en-US" dirty="0" err="1">
                <a:effectLst/>
              </a:rPr>
              <a:t>wilcox</a:t>
            </a:r>
            <a:r>
              <a:rPr lang="en-US" dirty="0">
                <a:effectLst/>
              </a:rPr>
              <a:t> test on distributions of CDR3 NT seqs/CDR3 AA for 2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To plot, normalize each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 by sum of counts, transform y-axis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6D74-4969-9B4A-EFD5-50540A7B1F24}"/>
              </a:ext>
            </a:extLst>
          </p:cNvPr>
          <p:cNvSpPr txBox="1">
            <a:spLocks/>
          </p:cNvSpPr>
          <p:nvPr/>
        </p:nvSpPr>
        <p:spPr>
          <a:xfrm>
            <a:off x="6278590" y="1919290"/>
            <a:ext cx="4294517" cy="459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Group by cdr3 AA sequence </a:t>
            </a:r>
            <a:r>
              <a:rPr lang="en-US" b="1" dirty="0"/>
              <a:t>&amp; patient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</a:t>
            </a:r>
            <a:r>
              <a:rPr lang="en-US" dirty="0" err="1"/>
              <a:t>n_distinct</a:t>
            </a:r>
            <a:r>
              <a:rPr lang="en-US" dirty="0"/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dirty="0" err="1"/>
              <a:t>wilcox</a:t>
            </a:r>
            <a:r>
              <a:rPr lang="en-US" dirty="0"/>
              <a:t> test on distributions of CDR3 NT seqs/CDR3 AA for 2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plot, normalize each </a:t>
            </a:r>
            <a:r>
              <a:rPr lang="en-US" dirty="0" err="1"/>
              <a:t>irAE</a:t>
            </a:r>
            <a:r>
              <a:rPr lang="en-US" dirty="0"/>
              <a:t> group by sum of counts, transform y-axis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A3BB8-3118-9C41-718A-BE24B8D411C3}"/>
              </a:ext>
            </a:extLst>
          </p:cNvPr>
          <p:cNvSpPr txBox="1"/>
          <p:nvPr/>
        </p:nvSpPr>
        <p:spPr>
          <a:xfrm>
            <a:off x="6829171" y="1475117"/>
            <a:ext cx="302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51B1B-0DE4-0585-5A3A-34842712AABE}"/>
              </a:ext>
            </a:extLst>
          </p:cNvPr>
          <p:cNvSpPr txBox="1"/>
          <p:nvPr/>
        </p:nvSpPr>
        <p:spPr>
          <a:xfrm>
            <a:off x="1716585" y="1475117"/>
            <a:ext cx="337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Intra- &amp; inter-patient convergence</a:t>
            </a:r>
          </a:p>
        </p:txBody>
      </p:sp>
    </p:spTree>
    <p:extLst>
      <p:ext uri="{BB962C8B-B14F-4D97-AF65-F5344CB8AC3E}">
        <p14:creationId xmlns:p14="http://schemas.microsoft.com/office/powerpoint/2010/main" val="4179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21948</TotalTime>
  <Words>1498</Words>
  <Application>Microsoft Macintosh PowerPoint</Application>
  <PresentationFormat>Widescreen</PresentationFormat>
  <Paragraphs>199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Menlo</vt:lpstr>
      <vt:lpstr>Wingdings</vt:lpstr>
      <vt:lpstr>Office Theme</vt:lpstr>
      <vt:lpstr>Weekly meeting</vt:lpstr>
      <vt:lpstr>Outline</vt:lpstr>
      <vt:lpstr>Review of cell type abundance differences in colitis dataset before showing patient bias plots</vt:lpstr>
      <vt:lpstr>Cell type abundance differences in colitis dataset do not seem to be driven by single/few patients</vt:lpstr>
      <vt:lpstr>My mining and colitis paper cell type abundance published results ~mostly recapitulate, different cell type labels/groupings obscure comparisons</vt:lpstr>
      <vt:lpstr>Use of PBMCs for Seurat reference mapping</vt:lpstr>
      <vt:lpstr>In colitis dataset, junctions of CD4 proliferating cells mostly shared with CD4 TCM, CD8 TEM, CD8 Naïve cells</vt:lpstr>
      <vt:lpstr>In colitis dataset, junctions of CD8 naive cells mostly shared with CD8 TEMs, themselves, CD8 proliferating cells</vt:lpstr>
      <vt:lpstr>Convergence methods</vt:lpstr>
      <vt:lpstr>Intra- &amp; inter-patient convergence by irAE group has opposite trends in CD4 Ts from 2 datasets</vt:lpstr>
      <vt:lpstr>Intrapatient convergence higher in colitis irAE group in CD8 Ts</vt:lpstr>
      <vt:lpstr>Contribution of sequencing errors to intrapatient “convergence”, where/how to impose cutoff?</vt:lpstr>
      <vt:lpstr>Given ability of rare clonotypes to drive disease, also investigated non-cumulative clonotype heatmaps</vt:lpstr>
      <vt:lpstr>Conclusions</vt:lpstr>
      <vt:lpstr>Next steps</vt:lpstr>
      <vt:lpstr>Alternative metrics to distinguish seq errors from intrapatient convergence</vt:lpstr>
      <vt:lpstr>Myocarditis paper cell abundance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4687</cp:revision>
  <dcterms:created xsi:type="dcterms:W3CDTF">2023-09-15T17:40:02Z</dcterms:created>
  <dcterms:modified xsi:type="dcterms:W3CDTF">2024-01-18T23:21:01Z</dcterms:modified>
</cp:coreProperties>
</file>